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7561580" cy="10693400"/>
  <p:notesSz cx="6858000" cy="9144000"/>
  <p:custDataLst>
    <p:tags r:id="rId10"/>
  </p:custData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gs" Target="tags/tag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hyperlink" Target="http://www.synergy-service.cn" TargetMode="External"/><Relationship Id="rId2" Type="http://schemas.openxmlformats.org/officeDocument/2006/relationships/image" Target="../media/image2.jpe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9.jpeg"/><Relationship Id="rId1"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p:sp>
        <p:nvSpPr>
          <p:cNvPr id="2" name="矩形 1"/>
          <p:cNvSpPr/>
          <p:nvPr/>
        </p:nvSpPr>
        <p:spPr>
          <a:xfrm>
            <a:off x="109728" y="3525012"/>
            <a:ext cx="4215384" cy="251460"/>
          </a:xfrm>
          <a:prstGeom prst="rect">
            <a:avLst/>
          </a:prstGeom>
          <a:solidFill>
            <a:srgbClr val="FFFFFF"/>
          </a:solidFill>
        </p:spPr>
        <p:txBody>
          <a:bodyPr wrap="none" lIns="0" tIns="0" rIns="0" bIns="0">
            <a:noAutofit/>
          </a:bodyPr>
          <a:p>
            <a:pPr indent="0"/>
            <a:r>
              <a:rPr lang="en-US" sz="1600">
                <a:solidFill>
                  <a:srgbClr val="8D1720"/>
                </a:solidFill>
                <a:latin typeface="Arial" panose="020B0604020202020204"/>
              </a:rPr>
              <a:t>Methods after Foam Drainage Gas Production</a:t>
            </a:r>
            <a:endParaRPr lang="en-US" sz="1600">
              <a:solidFill>
                <a:srgbClr val="8D1720"/>
              </a:solidFill>
              <a:latin typeface="Arial" panose="020B0604020202020204"/>
            </a:endParaRPr>
          </a:p>
        </p:txBody>
      </p:sp>
      <p:sp>
        <p:nvSpPr>
          <p:cNvPr id="3" name="矩形 2"/>
          <p:cNvSpPr/>
          <p:nvPr/>
        </p:nvSpPr>
        <p:spPr>
          <a:xfrm>
            <a:off x="105156" y="4709160"/>
            <a:ext cx="5289804" cy="251460"/>
          </a:xfrm>
          <a:prstGeom prst="rect">
            <a:avLst/>
          </a:prstGeom>
          <a:solidFill>
            <a:srgbClr val="FFFFFF"/>
          </a:solidFill>
        </p:spPr>
        <p:txBody>
          <a:bodyPr wrap="none" lIns="0" tIns="0" rIns="0" bIns="0">
            <a:noAutofit/>
          </a:bodyPr>
          <a:p>
            <a:pPr indent="0"/>
            <a:r>
              <a:rPr lang="en-US" sz="1600">
                <a:solidFill>
                  <a:srgbClr val="8D1720"/>
                </a:solidFill>
                <a:latin typeface="Arial" panose="020B0604020202020204"/>
              </a:rPr>
              <a:t>Originated From Norway University of Bergen Intelligence</a:t>
            </a:r>
            <a:endParaRPr lang="en-US" sz="1600">
              <a:solidFill>
                <a:srgbClr val="8D1720"/>
              </a:solidFill>
              <a:latin typeface="Arial" panose="020B0604020202020204"/>
            </a:endParaRPr>
          </a:p>
        </p:txBody>
      </p:sp>
      <p:sp>
        <p:nvSpPr>
          <p:cNvPr id="4" name="矩形 3"/>
          <p:cNvSpPr/>
          <p:nvPr/>
        </p:nvSpPr>
        <p:spPr>
          <a:xfrm>
            <a:off x="109728" y="2898648"/>
            <a:ext cx="6510528" cy="283464"/>
          </a:xfrm>
          <a:prstGeom prst="rect">
            <a:avLst/>
          </a:prstGeom>
          <a:solidFill>
            <a:srgbClr val="FFFFFF"/>
          </a:solidFill>
        </p:spPr>
        <p:txBody>
          <a:bodyPr wrap="none" lIns="0" tIns="0" rIns="0" bIns="0">
            <a:noAutofit/>
          </a:bodyPr>
          <a:p>
            <a:pPr indent="0"/>
            <a:r>
              <a:rPr lang="en-US" sz="1600">
                <a:solidFill>
                  <a:srgbClr val="8D1720"/>
                </a:solidFill>
                <a:latin typeface="Arial" panose="020B0604020202020204"/>
              </a:rPr>
              <a:t>DES™ Physical Defoamer Solution- Eliminate Foam via Physical</a:t>
            </a:r>
            <a:endParaRPr lang="en-US" sz="1600">
              <a:solidFill>
                <a:srgbClr val="8D1720"/>
              </a:solidFill>
              <a:latin typeface="Arial" panose="020B0604020202020204"/>
            </a:endParaRPr>
          </a:p>
        </p:txBody>
      </p:sp>
      <p:sp>
        <p:nvSpPr>
          <p:cNvPr id="5" name="矩形 4"/>
          <p:cNvSpPr/>
          <p:nvPr/>
        </p:nvSpPr>
        <p:spPr>
          <a:xfrm>
            <a:off x="5980176" y="1193292"/>
            <a:ext cx="1568196" cy="137160"/>
          </a:xfrm>
          <a:prstGeom prst="rect">
            <a:avLst/>
          </a:prstGeom>
          <a:solidFill>
            <a:srgbClr val="C83A36"/>
          </a:solidFill>
        </p:spPr>
        <p:txBody>
          <a:bodyPr wrap="none" lIns="0" tIns="0" rIns="0" bIns="0">
            <a:noAutofit/>
          </a:bodyPr>
          <a:p>
            <a:pPr indent="0" algn="r"/>
            <a:r>
              <a:rPr lang="en-US" sz="650">
                <a:solidFill>
                  <a:srgbClr val="FACBC5"/>
                </a:solidFill>
                <a:latin typeface="Times New Roman" panose="02020603050405020304"/>
              </a:rPr>
              <a:t>UNlVERSn'Y OF BERGEN</a:t>
            </a:r>
            <a:endParaRPr lang="en-US" sz="650">
              <a:solidFill>
                <a:srgbClr val="FACBC5"/>
              </a:solidFill>
              <a:latin typeface="Times New Roman" panose="02020603050405020304"/>
            </a:endParaRPr>
          </a:p>
        </p:txBody>
      </p:sp>
      <p:sp>
        <p:nvSpPr>
          <p:cNvPr id="6" name="矩形 5"/>
          <p:cNvSpPr/>
          <p:nvPr/>
        </p:nvSpPr>
        <p:spPr>
          <a:xfrm>
            <a:off x="466344" y="8535924"/>
            <a:ext cx="3831336" cy="178308"/>
          </a:xfrm>
          <a:prstGeom prst="rect">
            <a:avLst/>
          </a:prstGeom>
          <a:solidFill>
            <a:srgbClr val="FFFFFF"/>
          </a:solidFill>
        </p:spPr>
        <p:txBody>
          <a:bodyPr wrap="none" lIns="0" tIns="0" rIns="0" bIns="0">
            <a:noAutofit/>
          </a:bodyPr>
          <a:p>
            <a:pPr indent="355600" algn="just"/>
            <a:r>
              <a:rPr lang="en-US" sz="1200">
                <a:solidFill>
                  <a:srgbClr val="8D1720"/>
                </a:solidFill>
                <a:latin typeface="Arial" panose="020B0604020202020204"/>
              </a:rPr>
              <a:t>SYNERGY OILFIELD TECHNOLOGY SERVICE Co.</a:t>
            </a:r>
            <a:endParaRPr lang="en-US" sz="1200">
              <a:solidFill>
                <a:srgbClr val="8D1720"/>
              </a:solidFill>
              <a:latin typeface="Arial" panose="020B0604020202020204"/>
            </a:endParaRPr>
          </a:p>
        </p:txBody>
      </p:sp>
      <p:sp>
        <p:nvSpPr>
          <p:cNvPr id="7" name="矩形 6"/>
          <p:cNvSpPr/>
          <p:nvPr/>
        </p:nvSpPr>
        <p:spPr>
          <a:xfrm>
            <a:off x="4347972" y="8531352"/>
            <a:ext cx="297180" cy="182880"/>
          </a:xfrm>
          <a:prstGeom prst="rect">
            <a:avLst/>
          </a:prstGeom>
          <a:solidFill>
            <a:srgbClr val="FFFFFF"/>
          </a:solidFill>
        </p:spPr>
        <p:txBody>
          <a:bodyPr wrap="none" lIns="0" tIns="0" rIns="0" bIns="0">
            <a:noAutofit/>
          </a:bodyPr>
          <a:p>
            <a:pPr indent="0"/>
            <a:r>
              <a:rPr lang="en-US" sz="1200">
                <a:solidFill>
                  <a:srgbClr val="8D1720"/>
                </a:solidFill>
                <a:latin typeface="Arial" panose="020B0604020202020204"/>
              </a:rPr>
              <a:t>Ltd.</a:t>
            </a:r>
            <a:endParaRPr lang="en-US" sz="1200">
              <a:solidFill>
                <a:srgbClr val="8D1720"/>
              </a:solidFill>
              <a:latin typeface="Arial" panose="020B0604020202020204"/>
            </a:endParaRPr>
          </a:p>
        </p:txBody>
      </p:sp>
      <p:sp>
        <p:nvSpPr>
          <p:cNvPr id="8" name="矩形 7"/>
          <p:cNvSpPr/>
          <p:nvPr/>
        </p:nvSpPr>
        <p:spPr>
          <a:xfrm>
            <a:off x="457200" y="9633204"/>
            <a:ext cx="4663440" cy="164592"/>
          </a:xfrm>
          <a:prstGeom prst="rect">
            <a:avLst/>
          </a:prstGeom>
          <a:solidFill>
            <a:srgbClr val="FFFFFF"/>
          </a:solidFill>
        </p:spPr>
        <p:txBody>
          <a:bodyPr wrap="none" lIns="0" tIns="0" rIns="0" bIns="0">
            <a:noAutofit/>
          </a:bodyPr>
          <a:p>
            <a:pPr indent="355600" algn="just"/>
            <a:r>
              <a:rPr lang="en-US" sz="800">
                <a:solidFill>
                  <a:srgbClr val="8D1720"/>
                </a:solidFill>
                <a:latin typeface="Arial" panose="020B0604020202020204"/>
              </a:rPr>
              <a:t>Copyright © 2022 SYNERGY OILFIELD TECHNOLOGY SERVICE Co. Ltd. All rights reserved.</a:t>
            </a:r>
            <a:endParaRPr lang="en-US" sz="800">
              <a:solidFill>
                <a:srgbClr val="8D1720"/>
              </a:solidFill>
              <a:latin typeface="Arial" panose="020B0604020202020204"/>
            </a:endParaRPr>
          </a:p>
        </p:txBody>
      </p:sp>
      <p:sp>
        <p:nvSpPr>
          <p:cNvPr id="9" name="矩形 8"/>
          <p:cNvSpPr/>
          <p:nvPr/>
        </p:nvSpPr>
        <p:spPr>
          <a:xfrm>
            <a:off x="6227064" y="9459468"/>
            <a:ext cx="854964" cy="214884"/>
          </a:xfrm>
          <a:prstGeom prst="rect">
            <a:avLst/>
          </a:prstGeom>
          <a:solidFill>
            <a:srgbClr val="FFFFFF"/>
          </a:solidFill>
        </p:spPr>
        <p:txBody>
          <a:bodyPr lIns="0" tIns="0" rIns="0" bIns="0">
            <a:noAutofit/>
          </a:bodyPr>
          <a:p>
            <a:pPr indent="0" algn="ctr">
              <a:spcAft>
                <a:spcPts val="140"/>
              </a:spcAft>
            </a:pPr>
            <a:r>
              <a:rPr lang="en-US" sz="650" b="1">
                <a:solidFill>
                  <a:srgbClr val="7FB7D2"/>
                </a:solidFill>
                <a:latin typeface="Arial" panose="020B0604020202020204"/>
              </a:rPr>
              <a:t>SYNERGY</a:t>
            </a:r>
            <a:endParaRPr lang="en-US" sz="650" b="1">
              <a:solidFill>
                <a:srgbClr val="7FB7D2"/>
              </a:solidFill>
              <a:latin typeface="Arial" panose="020B0604020202020204"/>
            </a:endParaRPr>
          </a:p>
          <a:p>
            <a:pPr indent="0" algn="ctr"/>
            <a:r>
              <a:rPr lang="en-US" sz="500" b="1">
                <a:solidFill>
                  <a:srgbClr val="4B7792"/>
                </a:solidFill>
                <a:latin typeface="Arial" panose="020B0604020202020204"/>
              </a:rPr>
              <a:t>OILFIELD SERVICE</a:t>
            </a:r>
            <a:endParaRPr lang="en-US" sz="500" b="1">
              <a:solidFill>
                <a:srgbClr val="4B7792"/>
              </a:solidFill>
              <a:latin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4044696" y="2221992"/>
            <a:ext cx="2599944" cy="2264664"/>
          </a:xfrm>
          <a:prstGeom prst="rect">
            <a:avLst/>
          </a:prstGeom>
        </p:spPr>
      </p:pic>
      <p:pic>
        <p:nvPicPr>
          <p:cNvPr id="3" name="图片 2"/>
          <p:cNvPicPr>
            <a:picLocks noChangeAspect="1"/>
          </p:cNvPicPr>
          <p:nvPr/>
        </p:nvPicPr>
        <p:blipFill>
          <a:blip r:embed="rId2"/>
          <a:stretch>
            <a:fillRect/>
          </a:stretch>
        </p:blipFill>
        <p:spPr>
          <a:xfrm>
            <a:off x="2331720" y="9726168"/>
            <a:ext cx="316992" cy="313944"/>
          </a:xfrm>
          <a:prstGeom prst="rect">
            <a:avLst/>
          </a:prstGeom>
        </p:spPr>
      </p:pic>
      <p:sp>
        <p:nvSpPr>
          <p:cNvPr id="4" name="矩形 3"/>
          <p:cNvSpPr/>
          <p:nvPr/>
        </p:nvSpPr>
        <p:spPr>
          <a:xfrm>
            <a:off x="539750" y="392430"/>
            <a:ext cx="1910715" cy="259080"/>
          </a:xfrm>
          <a:prstGeom prst="rect">
            <a:avLst/>
          </a:prstGeom>
          <a:solidFill>
            <a:srgbClr val="245866"/>
          </a:solidFill>
        </p:spPr>
        <p:txBody>
          <a:bodyPr wrap="none" lIns="0" tIns="0" rIns="0" bIns="0">
            <a:noAutofit/>
          </a:bodyPr>
          <a:p>
            <a:pPr indent="0"/>
            <a:r>
              <a:rPr lang="en-US" sz="1200" b="1">
                <a:solidFill>
                  <a:srgbClr val="FFFFFF"/>
                </a:solidFill>
                <a:latin typeface="Arial" panose="020B0604020202020204"/>
              </a:rPr>
              <a:t>TECHNICAL BULLETING</a:t>
            </a:r>
            <a:endParaRPr lang="en-US" sz="1200" b="1">
              <a:solidFill>
                <a:srgbClr val="FFFFFF"/>
              </a:solidFill>
              <a:latin typeface="Arial" panose="020B0604020202020204"/>
            </a:endParaRPr>
          </a:p>
        </p:txBody>
      </p:sp>
      <p:sp>
        <p:nvSpPr>
          <p:cNvPr id="5" name="矩形 4"/>
          <p:cNvSpPr/>
          <p:nvPr/>
        </p:nvSpPr>
        <p:spPr>
          <a:xfrm>
            <a:off x="2484755" y="383540"/>
            <a:ext cx="1766570" cy="268605"/>
          </a:xfrm>
          <a:prstGeom prst="rect">
            <a:avLst/>
          </a:prstGeom>
          <a:solidFill>
            <a:srgbClr val="235967"/>
          </a:solidFill>
        </p:spPr>
        <p:txBody>
          <a:bodyPr wrap="none" lIns="0" tIns="0" rIns="0" bIns="0">
            <a:noAutofit/>
          </a:bodyPr>
          <a:p>
            <a:pPr indent="0"/>
            <a:r>
              <a:rPr lang="en-US" sz="1200" b="1">
                <a:solidFill>
                  <a:srgbClr val="8D1720"/>
                </a:solidFill>
                <a:latin typeface="Arial" panose="020B0604020202020204"/>
              </a:rPr>
              <a:t>SYNERGY SOLUTIONS</a:t>
            </a:r>
            <a:endParaRPr lang="en-US" sz="1200" b="1">
              <a:solidFill>
                <a:srgbClr val="8D1720"/>
              </a:solidFill>
              <a:latin typeface="Arial" panose="020B0604020202020204"/>
            </a:endParaRPr>
          </a:p>
        </p:txBody>
      </p:sp>
      <p:sp>
        <p:nvSpPr>
          <p:cNvPr id="6" name="矩形 5"/>
          <p:cNvSpPr/>
          <p:nvPr/>
        </p:nvSpPr>
        <p:spPr>
          <a:xfrm>
            <a:off x="530352" y="847344"/>
            <a:ext cx="6111240" cy="1042416"/>
          </a:xfrm>
          <a:prstGeom prst="rect">
            <a:avLst/>
          </a:prstGeom>
          <a:solidFill>
            <a:srgbClr val="FFFFFF"/>
          </a:solidFill>
        </p:spPr>
        <p:txBody>
          <a:bodyPr lIns="0" tIns="0" rIns="0" bIns="0">
            <a:noAutofit/>
          </a:bodyPr>
          <a:p>
            <a:pPr indent="0">
              <a:spcAft>
                <a:spcPts val="840"/>
              </a:spcAft>
            </a:pPr>
            <a:r>
              <a:rPr lang="en-US" sz="1600" u="sng">
                <a:solidFill>
                  <a:srgbClr val="8D1720"/>
                </a:solidFill>
                <a:latin typeface="Arial" panose="020B0604020202020204"/>
              </a:rPr>
              <a:t>DF.S</a:t>
            </a:r>
            <a:r>
              <a:rPr lang="en-US" sz="1600">
                <a:solidFill>
                  <a:srgbClr val="8D1720"/>
                </a:solidFill>
                <a:latin typeface="Arial" panose="020B0604020202020204"/>
              </a:rPr>
              <a:t>™ Physical Defoamer Solution- Eliminate Foam via Physical</a:t>
            </a:r>
            <a:endParaRPr lang="en-US" sz="1600">
              <a:solidFill>
                <a:srgbClr val="8D1720"/>
              </a:solidFill>
              <a:latin typeface="Arial" panose="020B0604020202020204"/>
            </a:endParaRPr>
          </a:p>
          <a:p>
            <a:pPr indent="0">
              <a:spcAft>
                <a:spcPts val="980"/>
              </a:spcAft>
            </a:pPr>
            <a:r>
              <a:rPr lang="en-US" sz="1600">
                <a:solidFill>
                  <a:srgbClr val="8D1720"/>
                </a:solidFill>
                <a:latin typeface="Arial" panose="020B0604020202020204"/>
              </a:rPr>
              <a:t>Methods after Foam Drainage Gas Production</a:t>
            </a:r>
            <a:endParaRPr lang="en-US" sz="1600">
              <a:solidFill>
                <a:srgbClr val="8D1720"/>
              </a:solidFill>
              <a:latin typeface="Arial" panose="020B0604020202020204"/>
            </a:endParaRPr>
          </a:p>
          <a:p>
            <a:pPr indent="0"/>
            <a:r>
              <a:rPr lang="en-US" sz="1200">
                <a:latin typeface="Arial" panose="020B0604020202020204"/>
              </a:rPr>
              <a:t>Physical defoaming replaces chemical defoaming, abandons chemical defoaming agent</a:t>
            </a:r>
            <a:endParaRPr lang="en-US" sz="1200">
              <a:latin typeface="Arial" panose="020B0604020202020204"/>
            </a:endParaRPr>
          </a:p>
        </p:txBody>
      </p:sp>
      <p:sp>
        <p:nvSpPr>
          <p:cNvPr id="7" name="矩形 6"/>
          <p:cNvSpPr/>
          <p:nvPr/>
        </p:nvSpPr>
        <p:spPr>
          <a:xfrm>
            <a:off x="460248" y="2084832"/>
            <a:ext cx="3112008" cy="7086600"/>
          </a:xfrm>
          <a:prstGeom prst="rect">
            <a:avLst/>
          </a:prstGeom>
          <a:solidFill>
            <a:srgbClr val="FFFFFF"/>
          </a:solidFill>
        </p:spPr>
        <p:txBody>
          <a:bodyPr lIns="0" tIns="0" rIns="0" bIns="0">
            <a:noAutofit/>
          </a:bodyPr>
          <a:p>
            <a:pPr indent="0">
              <a:spcAft>
                <a:spcPts val="980"/>
              </a:spcAft>
            </a:pPr>
            <a:r>
              <a:rPr lang="en-US" sz="1000" u="sng">
                <a:solidFill>
                  <a:srgbClr val="8D1720"/>
                </a:solidFill>
                <a:latin typeface="Arial" panose="020B0604020202020204"/>
              </a:rPr>
              <a:t>DF.S</a:t>
            </a:r>
            <a:r>
              <a:rPr lang="en-US" sz="1000">
                <a:solidFill>
                  <a:srgbClr val="8D1720"/>
                </a:solidFill>
                <a:latin typeface="Arial" panose="020B0604020202020204"/>
              </a:rPr>
              <a:t>™ System</a:t>
            </a:r>
            <a:endParaRPr lang="en-US" sz="1000">
              <a:solidFill>
                <a:srgbClr val="8D1720"/>
              </a:solidFill>
              <a:latin typeface="Arial" panose="020B0604020202020204"/>
            </a:endParaRPr>
          </a:p>
          <a:p>
            <a:pPr marL="217805" indent="-254000">
              <a:lnSpc>
                <a:spcPct val="211000"/>
              </a:lnSpc>
            </a:pPr>
            <a:r>
              <a:rPr lang="en-US" sz="800">
                <a:solidFill>
                  <a:srgbClr val="292929"/>
                </a:solidFill>
                <a:latin typeface="Arial" panose="020B0604020202020204"/>
              </a:rPr>
              <a:t>1.   Originated From Norway University of Bergen Intelligence;</a:t>
            </a:r>
            <a:endParaRPr lang="en-US" sz="800">
              <a:solidFill>
                <a:srgbClr val="292929"/>
              </a:solidFill>
              <a:latin typeface="Arial" panose="020B0604020202020204"/>
            </a:endParaRPr>
          </a:p>
          <a:p>
            <a:pPr marL="217805" indent="-254000">
              <a:lnSpc>
                <a:spcPct val="211000"/>
              </a:lnSpc>
            </a:pPr>
            <a:r>
              <a:rPr lang="en-US" sz="800">
                <a:solidFill>
                  <a:srgbClr val="292929"/>
                </a:solidFill>
                <a:latin typeface="Arial" panose="020B0604020202020204"/>
              </a:rPr>
              <a:t>2.   Revolutionary physical defoaming technology, completely replace the traditional chemical defoaming way, completely abandon the use of chemical defoaming agent;</a:t>
            </a:r>
            <a:endParaRPr lang="en-US" sz="800">
              <a:solidFill>
                <a:srgbClr val="292929"/>
              </a:solidFill>
              <a:latin typeface="Arial" panose="020B0604020202020204"/>
            </a:endParaRPr>
          </a:p>
          <a:p>
            <a:pPr marL="217805" indent="-254000">
              <a:lnSpc>
                <a:spcPct val="211000"/>
              </a:lnSpc>
            </a:pPr>
            <a:r>
              <a:rPr lang="en-US" sz="800">
                <a:solidFill>
                  <a:srgbClr val="292929"/>
                </a:solidFill>
                <a:latin typeface="Arial" panose="020B0604020202020204"/>
              </a:rPr>
              <a:t>3.   Physical anti-foaming, no foam will be generated in the back-end process after defoaming;</a:t>
            </a:r>
            <a:endParaRPr lang="en-US" sz="800">
              <a:solidFill>
                <a:srgbClr val="292929"/>
              </a:solidFill>
              <a:latin typeface="Arial" panose="020B0604020202020204"/>
            </a:endParaRPr>
          </a:p>
          <a:p>
            <a:pPr marL="217805" indent="-254000">
              <a:lnSpc>
                <a:spcPct val="211000"/>
              </a:lnSpc>
            </a:pPr>
            <a:r>
              <a:rPr lang="en-US" sz="800">
                <a:solidFill>
                  <a:srgbClr val="292929"/>
                </a:solidFill>
                <a:latin typeface="Arial" panose="020B0604020202020204"/>
              </a:rPr>
              <a:t>4.   </a:t>
            </a:r>
            <a:r>
              <a:rPr lang="en-US" sz="800">
                <a:latin typeface="Arial" panose="020B0604020202020204"/>
              </a:rPr>
              <a:t>The </a:t>
            </a:r>
            <a:r>
              <a:rPr lang="en-US" sz="800">
                <a:solidFill>
                  <a:srgbClr val="292929"/>
                </a:solidFill>
                <a:latin typeface="Arial" panose="020B0604020202020204"/>
              </a:rPr>
              <a:t>negative effects of foam in the production process, pipeline and other parts are completely solved by physical means;</a:t>
            </a:r>
            <a:endParaRPr lang="en-US" sz="800">
              <a:solidFill>
                <a:srgbClr val="292929"/>
              </a:solidFill>
              <a:latin typeface="Arial" panose="020B0604020202020204"/>
            </a:endParaRPr>
          </a:p>
          <a:p>
            <a:pPr marL="217805" indent="-254000">
              <a:lnSpc>
                <a:spcPct val="211000"/>
              </a:lnSpc>
            </a:pPr>
            <a:r>
              <a:rPr lang="en-US" sz="800">
                <a:solidFill>
                  <a:srgbClr val="292929"/>
                </a:solidFill>
                <a:latin typeface="Arial" panose="020B0604020202020204"/>
              </a:rPr>
              <a:t>5.   </a:t>
            </a:r>
            <a:r>
              <a:rPr lang="en-US" sz="800">
                <a:latin typeface="Arial" panose="020B0604020202020204"/>
              </a:rPr>
              <a:t>The </a:t>
            </a:r>
            <a:r>
              <a:rPr lang="en-US" sz="800">
                <a:solidFill>
                  <a:srgbClr val="292929"/>
                </a:solidFill>
                <a:latin typeface="Arial" panose="020B0604020202020204"/>
              </a:rPr>
              <a:t>pollution risk of triethylene glycol caused by the poor effect of chemical defoaming and antifoaming is completely solved by physical means;</a:t>
            </a:r>
            <a:endParaRPr lang="en-US" sz="800">
              <a:solidFill>
                <a:srgbClr val="292929"/>
              </a:solidFill>
              <a:latin typeface="Arial" panose="020B0604020202020204"/>
            </a:endParaRPr>
          </a:p>
          <a:p>
            <a:pPr indent="0">
              <a:lnSpc>
                <a:spcPct val="211000"/>
              </a:lnSpc>
              <a:spcAft>
                <a:spcPts val="280"/>
              </a:spcAft>
            </a:pPr>
            <a:r>
              <a:rPr lang="en-US" sz="800">
                <a:solidFill>
                  <a:srgbClr val="292929"/>
                </a:solidFill>
                <a:latin typeface="Arial" panose="020B0604020202020204"/>
              </a:rPr>
              <a:t>6.   Environmental friendly, </a:t>
            </a:r>
            <a:r>
              <a:rPr lang="en-US" sz="800">
                <a:latin typeface="Arial" panose="020B0604020202020204"/>
              </a:rPr>
              <a:t>and </a:t>
            </a:r>
            <a:r>
              <a:rPr lang="en-US" sz="800">
                <a:solidFill>
                  <a:srgbClr val="292929"/>
                </a:solidFill>
                <a:latin typeface="Arial" panose="020B0604020202020204"/>
              </a:rPr>
              <a:t>greatly reduce the cost.</a:t>
            </a:r>
            <a:endParaRPr lang="en-US" sz="800">
              <a:solidFill>
                <a:srgbClr val="292929"/>
              </a:solidFill>
              <a:latin typeface="Arial" panose="020B0604020202020204"/>
            </a:endParaRPr>
          </a:p>
          <a:p>
            <a:pPr indent="0">
              <a:spcAft>
                <a:spcPts val="980"/>
              </a:spcAft>
            </a:pPr>
            <a:r>
              <a:rPr lang="en-US" sz="1000" u="sng">
                <a:solidFill>
                  <a:srgbClr val="8D1720"/>
                </a:solidFill>
                <a:latin typeface="Arial" panose="020B0604020202020204"/>
              </a:rPr>
              <a:t>DF.S</a:t>
            </a:r>
            <a:r>
              <a:rPr lang="en-US" sz="1000">
                <a:solidFill>
                  <a:srgbClr val="8D1720"/>
                </a:solidFill>
                <a:latin typeface="Arial" panose="020B0604020202020204"/>
              </a:rPr>
              <a:t>™ Source</a:t>
            </a:r>
            <a:endParaRPr lang="en-US" sz="1000">
              <a:solidFill>
                <a:srgbClr val="8D1720"/>
              </a:solidFill>
              <a:latin typeface="Arial" panose="020B0604020202020204"/>
            </a:endParaRPr>
          </a:p>
          <a:p>
            <a:pPr marL="217805" indent="-254000">
              <a:lnSpc>
                <a:spcPct val="212000"/>
              </a:lnSpc>
            </a:pPr>
            <a:r>
              <a:rPr lang="en-US" sz="800">
                <a:solidFill>
                  <a:srgbClr val="292929"/>
                </a:solidFill>
                <a:latin typeface="Arial" panose="020B0604020202020204"/>
              </a:rPr>
              <a:t>1.   Three </a:t>
            </a:r>
            <a:r>
              <a:rPr lang="en-US" sz="800">
                <a:latin typeface="Arial" panose="020B0604020202020204"/>
              </a:rPr>
              <a:t>Phase </a:t>
            </a:r>
            <a:r>
              <a:rPr lang="en-US" sz="800">
                <a:solidFill>
                  <a:srgbClr val="292929"/>
                </a:solidFill>
                <a:latin typeface="Arial" panose="020B0604020202020204"/>
              </a:rPr>
              <a:t>separation Technology, University of BERGEN, Norway, awarded by Royal Dutch Shell;</a:t>
            </a:r>
            <a:endParaRPr lang="en-US" sz="800">
              <a:solidFill>
                <a:srgbClr val="292929"/>
              </a:solidFill>
              <a:latin typeface="Arial" panose="020B0604020202020204"/>
            </a:endParaRPr>
          </a:p>
          <a:p>
            <a:pPr marL="217805" indent="-254000">
              <a:lnSpc>
                <a:spcPct val="212000"/>
              </a:lnSpc>
            </a:pPr>
            <a:r>
              <a:rPr lang="en-US" sz="800">
                <a:solidFill>
                  <a:srgbClr val="292929"/>
                </a:solidFill>
                <a:latin typeface="Arial" panose="020B0604020202020204"/>
              </a:rPr>
              <a:t>2.   Three phase separation theory and technology of physical defoaming system, has published more than 50 papers </a:t>
            </a:r>
            <a:r>
              <a:rPr lang="en-US" sz="800">
                <a:latin typeface="Arial" panose="020B0604020202020204"/>
              </a:rPr>
              <a:t>in </a:t>
            </a:r>
            <a:r>
              <a:rPr lang="en-US" sz="800">
                <a:solidFill>
                  <a:srgbClr val="292929"/>
                </a:solidFill>
                <a:latin typeface="Arial" panose="020B0604020202020204"/>
              </a:rPr>
              <a:t>ELSEVIER and other journals;</a:t>
            </a:r>
            <a:endParaRPr lang="en-US" sz="800">
              <a:solidFill>
                <a:srgbClr val="292929"/>
              </a:solidFill>
              <a:latin typeface="Arial" panose="020B0604020202020204"/>
            </a:endParaRPr>
          </a:p>
          <a:p>
            <a:pPr marL="217805" indent="-254000">
              <a:lnSpc>
                <a:spcPct val="212000"/>
              </a:lnSpc>
            </a:pPr>
            <a:r>
              <a:rPr lang="en-US" sz="800">
                <a:solidFill>
                  <a:srgbClr val="292929"/>
                </a:solidFill>
                <a:latin typeface="Arial" panose="020B0604020202020204"/>
              </a:rPr>
              <a:t>3.   </a:t>
            </a:r>
            <a:r>
              <a:rPr lang="en-US" sz="800">
                <a:latin typeface="Arial" panose="020B0604020202020204"/>
              </a:rPr>
              <a:t>The </a:t>
            </a:r>
            <a:r>
              <a:rPr lang="en-US" sz="800">
                <a:solidFill>
                  <a:srgbClr val="292929"/>
                </a:solidFill>
                <a:latin typeface="Arial" panose="020B0604020202020204"/>
              </a:rPr>
              <a:t>three-phase separation theory and technology of physical defoaming system has obtained more than 30 invention patents at home and abroad.</a:t>
            </a:r>
            <a:endParaRPr lang="en-US" sz="800">
              <a:solidFill>
                <a:srgbClr val="292929"/>
              </a:solidFill>
              <a:latin typeface="Arial" panose="020B0604020202020204"/>
            </a:endParaRPr>
          </a:p>
          <a:p>
            <a:pPr marL="217805" indent="-254000">
              <a:lnSpc>
                <a:spcPct val="212000"/>
              </a:lnSpc>
            </a:pPr>
            <a:r>
              <a:rPr lang="en-US" sz="800">
                <a:solidFill>
                  <a:srgbClr val="292929"/>
                </a:solidFill>
                <a:latin typeface="Arial" panose="020B0604020202020204"/>
              </a:rPr>
              <a:t>4.   In 2022, SYNERGY &amp; University of BERGEN experts jointly developed physical defoaming system suitable for unconventional gas fields in China.</a:t>
            </a:r>
            <a:endParaRPr lang="en-US" sz="800">
              <a:solidFill>
                <a:srgbClr val="292929"/>
              </a:solidFill>
              <a:latin typeface="Arial" panose="020B0604020202020204"/>
            </a:endParaRPr>
          </a:p>
        </p:txBody>
      </p:sp>
      <p:sp>
        <p:nvSpPr>
          <p:cNvPr id="8" name="矩形 7"/>
          <p:cNvSpPr/>
          <p:nvPr/>
        </p:nvSpPr>
        <p:spPr>
          <a:xfrm>
            <a:off x="3742944" y="4669536"/>
            <a:ext cx="3569208" cy="4462272"/>
          </a:xfrm>
          <a:prstGeom prst="rect">
            <a:avLst/>
          </a:prstGeom>
          <a:solidFill>
            <a:srgbClr val="FFFFFF"/>
          </a:solidFill>
        </p:spPr>
        <p:txBody>
          <a:bodyPr lIns="0" tIns="0" rIns="0" bIns="0">
            <a:noAutofit/>
          </a:bodyPr>
          <a:p>
            <a:pPr indent="0">
              <a:spcAft>
                <a:spcPts val="1050"/>
              </a:spcAft>
            </a:pPr>
            <a:r>
              <a:rPr lang="en-US" sz="1000" u="sng">
                <a:solidFill>
                  <a:srgbClr val="8D1720"/>
                </a:solidFill>
                <a:latin typeface="Arial" panose="020B0604020202020204"/>
              </a:rPr>
              <a:t>DF.S™</a:t>
            </a:r>
            <a:r>
              <a:rPr lang="en-US" sz="1000">
                <a:solidFill>
                  <a:srgbClr val="8D1720"/>
                </a:solidFill>
                <a:latin typeface="Arial" panose="020B0604020202020204"/>
              </a:rPr>
              <a:t> Benefits</a:t>
            </a:r>
            <a:endParaRPr lang="en-US" sz="1000">
              <a:solidFill>
                <a:srgbClr val="8D1720"/>
              </a:solidFill>
              <a:latin typeface="Arial" panose="020B0604020202020204"/>
            </a:endParaRPr>
          </a:p>
          <a:p>
            <a:pPr marL="217805" indent="-254000">
              <a:lnSpc>
                <a:spcPct val="213000"/>
              </a:lnSpc>
            </a:pPr>
            <a:r>
              <a:rPr lang="en-US" sz="800">
                <a:solidFill>
                  <a:srgbClr val="595959"/>
                </a:solidFill>
                <a:latin typeface="Arial" panose="020B0604020202020204"/>
              </a:rPr>
              <a:t>1.    </a:t>
            </a:r>
            <a:r>
              <a:rPr lang="en-US" sz="800">
                <a:solidFill>
                  <a:srgbClr val="292929"/>
                </a:solidFill>
                <a:latin typeface="Arial" panose="020B0604020202020204"/>
              </a:rPr>
              <a:t>Separation of solid dust, droplets, fog droplets, foam, separation efficiency is greater than </a:t>
            </a:r>
            <a:r>
              <a:rPr lang="zh-CN" sz="800">
                <a:solidFill>
                  <a:srgbClr val="292929"/>
                </a:solidFill>
                <a:latin typeface="Arial" panose="020B0604020202020204"/>
                <a:ea typeface="Arial" panose="020B0604020202020204"/>
              </a:rPr>
              <a:t>99%;</a:t>
            </a:r>
            <a:endParaRPr lang="zh-CN" sz="800">
              <a:solidFill>
                <a:srgbClr val="292929"/>
              </a:solidFill>
              <a:latin typeface="Arial" panose="020B0604020202020204"/>
              <a:ea typeface="Arial" panose="020B0604020202020204"/>
            </a:endParaRPr>
          </a:p>
          <a:p>
            <a:pPr marL="217805" indent="-254000">
              <a:lnSpc>
                <a:spcPct val="213000"/>
              </a:lnSpc>
            </a:pPr>
            <a:r>
              <a:rPr lang="en-US" sz="800">
                <a:solidFill>
                  <a:srgbClr val="292929"/>
                </a:solidFill>
                <a:latin typeface="Arial" panose="020B0604020202020204"/>
              </a:rPr>
              <a:t>2.   </a:t>
            </a:r>
            <a:r>
              <a:rPr lang="en-US" sz="800">
                <a:latin typeface="Arial" panose="020B0604020202020204"/>
              </a:rPr>
              <a:t>The </a:t>
            </a:r>
            <a:r>
              <a:rPr lang="en-US" sz="800">
                <a:solidFill>
                  <a:srgbClr val="292929"/>
                </a:solidFill>
                <a:latin typeface="Arial" panose="020B0604020202020204"/>
              </a:rPr>
              <a:t>atomizer of the through-type separator can capture nanometer droplets well.</a:t>
            </a:r>
            <a:endParaRPr lang="en-US" sz="800">
              <a:solidFill>
                <a:srgbClr val="292929"/>
              </a:solidFill>
              <a:latin typeface="Arial" panose="020B0604020202020204"/>
            </a:endParaRPr>
          </a:p>
          <a:p>
            <a:pPr indent="0">
              <a:lnSpc>
                <a:spcPct val="213000"/>
              </a:lnSpc>
            </a:pPr>
            <a:r>
              <a:rPr lang="en-US" sz="800">
                <a:solidFill>
                  <a:srgbClr val="292929"/>
                </a:solidFill>
                <a:latin typeface="Arial" panose="020B0604020202020204"/>
              </a:rPr>
              <a:t>3.   Completely replace the traditional chemical defoaming method;</a:t>
            </a:r>
            <a:endParaRPr lang="en-US" sz="800">
              <a:solidFill>
                <a:srgbClr val="292929"/>
              </a:solidFill>
              <a:latin typeface="Arial" panose="020B0604020202020204"/>
            </a:endParaRPr>
          </a:p>
          <a:p>
            <a:pPr marL="217805" indent="-254000">
              <a:lnSpc>
                <a:spcPct val="213000"/>
              </a:lnSpc>
            </a:pPr>
            <a:r>
              <a:rPr lang="en-US" sz="800">
                <a:solidFill>
                  <a:srgbClr val="292929"/>
                </a:solidFill>
                <a:latin typeface="Arial" panose="020B0604020202020204"/>
              </a:rPr>
              <a:t>4.   With antifoaming function, </a:t>
            </a:r>
            <a:r>
              <a:rPr lang="en-US" sz="800">
                <a:solidFill>
                  <a:srgbClr val="595959"/>
                </a:solidFill>
                <a:latin typeface="Arial" panose="020B0604020202020204"/>
              </a:rPr>
              <a:t>it </a:t>
            </a:r>
            <a:r>
              <a:rPr lang="en-US" sz="800">
                <a:solidFill>
                  <a:srgbClr val="292929"/>
                </a:solidFill>
                <a:latin typeface="Arial" panose="020B0604020202020204"/>
              </a:rPr>
              <a:t>also has effective physical antifoaming function;</a:t>
            </a:r>
            <a:endParaRPr lang="en-US" sz="800">
              <a:solidFill>
                <a:srgbClr val="292929"/>
              </a:solidFill>
              <a:latin typeface="Arial" panose="020B0604020202020204"/>
            </a:endParaRPr>
          </a:p>
          <a:p>
            <a:pPr marL="217805" indent="-254000">
              <a:lnSpc>
                <a:spcPct val="213000"/>
              </a:lnSpc>
            </a:pPr>
            <a:r>
              <a:rPr lang="en-US" sz="800">
                <a:solidFill>
                  <a:srgbClr val="292929"/>
                </a:solidFill>
                <a:latin typeface="Arial" panose="020B0604020202020204"/>
              </a:rPr>
              <a:t>5.   The installation of the equipment </a:t>
            </a:r>
            <a:r>
              <a:rPr lang="en-US" sz="800">
                <a:solidFill>
                  <a:srgbClr val="595959"/>
                </a:solidFill>
                <a:latin typeface="Arial" panose="020B0604020202020204"/>
              </a:rPr>
              <a:t>is simple. </a:t>
            </a:r>
            <a:r>
              <a:rPr lang="en-US" sz="800">
                <a:solidFill>
                  <a:srgbClr val="292929"/>
                </a:solidFill>
                <a:latin typeface="Arial" panose="020B0604020202020204"/>
              </a:rPr>
              <a:t>Generally, a set of systems can be installed in the gas collecting station to achieve the effect of physical defoaming;</a:t>
            </a:r>
            <a:endParaRPr lang="en-US" sz="800">
              <a:solidFill>
                <a:srgbClr val="292929"/>
              </a:solidFill>
              <a:latin typeface="Arial" panose="020B0604020202020204"/>
            </a:endParaRPr>
          </a:p>
          <a:p>
            <a:pPr marL="217805" indent="-254000">
              <a:lnSpc>
                <a:spcPct val="213000"/>
              </a:lnSpc>
            </a:pPr>
            <a:r>
              <a:rPr lang="en-US" sz="800">
                <a:solidFill>
                  <a:srgbClr val="292929"/>
                </a:solidFill>
                <a:latin typeface="Arial" panose="020B0604020202020204"/>
              </a:rPr>
              <a:t>6.   Parameters can be customized according to actual </a:t>
            </a:r>
            <a:r>
              <a:rPr lang="en-US" sz="800">
                <a:latin typeface="Arial" panose="020B0604020202020204"/>
              </a:rPr>
              <a:t>gas </a:t>
            </a:r>
            <a:r>
              <a:rPr lang="en-US" sz="800">
                <a:solidFill>
                  <a:srgbClr val="292929"/>
                </a:solidFill>
                <a:latin typeface="Arial" panose="020B0604020202020204"/>
              </a:rPr>
              <a:t>production, </a:t>
            </a:r>
            <a:r>
              <a:rPr lang="en-US" sz="800">
                <a:solidFill>
                  <a:srgbClr val="595959"/>
                </a:solidFill>
                <a:latin typeface="Arial" panose="020B0604020202020204"/>
              </a:rPr>
              <a:t>pressure, </a:t>
            </a:r>
            <a:r>
              <a:rPr lang="en-US" sz="800">
                <a:solidFill>
                  <a:srgbClr val="292929"/>
                </a:solidFill>
                <a:latin typeface="Arial" panose="020B0604020202020204"/>
              </a:rPr>
              <a:t>foam volume, etc.</a:t>
            </a:r>
            <a:endParaRPr lang="en-US" sz="800">
              <a:solidFill>
                <a:srgbClr val="292929"/>
              </a:solidFill>
              <a:latin typeface="Arial" panose="020B0604020202020204"/>
            </a:endParaRPr>
          </a:p>
          <a:p>
            <a:pPr marL="217805" indent="-254000">
              <a:lnSpc>
                <a:spcPct val="213000"/>
              </a:lnSpc>
            </a:pPr>
            <a:r>
              <a:rPr lang="en-US" sz="800">
                <a:latin typeface="Arial" panose="020B0604020202020204"/>
              </a:rPr>
              <a:t>7.   </a:t>
            </a:r>
            <a:r>
              <a:rPr lang="en-US" sz="800">
                <a:solidFill>
                  <a:srgbClr val="292929"/>
                </a:solidFill>
                <a:latin typeface="Arial" panose="020B0604020202020204"/>
              </a:rPr>
              <a:t>Greatly reduce the cost of defoaming agent and reduce chemical pollution;</a:t>
            </a:r>
            <a:endParaRPr lang="en-US" sz="800">
              <a:solidFill>
                <a:srgbClr val="292929"/>
              </a:solidFill>
              <a:latin typeface="Arial" panose="020B0604020202020204"/>
            </a:endParaRPr>
          </a:p>
          <a:p>
            <a:pPr indent="0">
              <a:lnSpc>
                <a:spcPct val="213000"/>
              </a:lnSpc>
            </a:pPr>
            <a:r>
              <a:rPr lang="en-US" sz="800">
                <a:solidFill>
                  <a:srgbClr val="292929"/>
                </a:solidFill>
                <a:latin typeface="Arial" panose="020B0604020202020204"/>
              </a:rPr>
              <a:t>8.   Reduce the frequency of pigging;</a:t>
            </a:r>
            <a:endParaRPr lang="en-US" sz="800">
              <a:solidFill>
                <a:srgbClr val="292929"/>
              </a:solidFill>
              <a:latin typeface="Arial" panose="020B0604020202020204"/>
            </a:endParaRPr>
          </a:p>
          <a:p>
            <a:pPr indent="0">
              <a:lnSpc>
                <a:spcPct val="213000"/>
              </a:lnSpc>
            </a:pPr>
            <a:r>
              <a:rPr lang="en-US" sz="800">
                <a:solidFill>
                  <a:srgbClr val="595959"/>
                </a:solidFill>
                <a:latin typeface="Arial" panose="020B0604020202020204"/>
              </a:rPr>
              <a:t>9.   </a:t>
            </a:r>
            <a:r>
              <a:rPr lang="en-US" sz="800">
                <a:solidFill>
                  <a:srgbClr val="292929"/>
                </a:solidFill>
                <a:latin typeface="Arial" panose="020B0604020202020204"/>
              </a:rPr>
              <a:t>Mitigate the </a:t>
            </a:r>
            <a:r>
              <a:rPr lang="en-US" sz="800">
                <a:solidFill>
                  <a:srgbClr val="595959"/>
                </a:solidFill>
                <a:latin typeface="Arial" panose="020B0604020202020204"/>
              </a:rPr>
              <a:t>risk </a:t>
            </a:r>
            <a:r>
              <a:rPr lang="en-US" sz="800">
                <a:solidFill>
                  <a:srgbClr val="292929"/>
                </a:solidFill>
                <a:latin typeface="Arial" panose="020B0604020202020204"/>
              </a:rPr>
              <a:t>of pipeline fluid accumulation;</a:t>
            </a:r>
            <a:endParaRPr lang="en-US" sz="800">
              <a:solidFill>
                <a:srgbClr val="292929"/>
              </a:solidFill>
              <a:latin typeface="Arial" panose="020B0604020202020204"/>
            </a:endParaRPr>
          </a:p>
          <a:p>
            <a:pPr indent="0">
              <a:lnSpc>
                <a:spcPct val="213000"/>
              </a:lnSpc>
            </a:pPr>
            <a:r>
              <a:rPr lang="en-US" sz="800">
                <a:solidFill>
                  <a:srgbClr val="292929"/>
                </a:solidFill>
                <a:latin typeface="Arial" panose="020B0604020202020204"/>
              </a:rPr>
              <a:t>10.  No external energy;</a:t>
            </a:r>
            <a:endParaRPr lang="en-US" sz="800">
              <a:solidFill>
                <a:srgbClr val="292929"/>
              </a:solidFill>
              <a:latin typeface="Arial" panose="020B0604020202020204"/>
            </a:endParaRPr>
          </a:p>
        </p:txBody>
      </p:sp>
      <p:sp>
        <p:nvSpPr>
          <p:cNvPr id="9" name="矩形 8"/>
          <p:cNvSpPr/>
          <p:nvPr/>
        </p:nvSpPr>
        <p:spPr>
          <a:xfrm>
            <a:off x="1188720" y="9829800"/>
            <a:ext cx="691896" cy="179832"/>
          </a:xfrm>
          <a:prstGeom prst="rect">
            <a:avLst/>
          </a:prstGeom>
          <a:solidFill>
            <a:srgbClr val="FFFFFF"/>
          </a:solidFill>
        </p:spPr>
        <p:txBody>
          <a:bodyPr lIns="0" tIns="0" rIns="0" bIns="0">
            <a:noAutofit/>
          </a:bodyPr>
          <a:p>
            <a:pPr indent="0" algn="ctr"/>
            <a:r>
              <a:rPr lang="en-US" sz="600" b="1">
                <a:solidFill>
                  <a:srgbClr val="7FB7D2"/>
                </a:solidFill>
                <a:latin typeface="Arial" panose="020B0604020202020204"/>
              </a:rPr>
              <a:t>SYNERGY</a:t>
            </a:r>
            <a:endParaRPr lang="en-US" sz="600" b="1">
              <a:solidFill>
                <a:srgbClr val="7FB7D2"/>
              </a:solidFill>
              <a:latin typeface="Arial" panose="020B0604020202020204"/>
            </a:endParaRPr>
          </a:p>
          <a:p>
            <a:pPr indent="0"/>
            <a:r>
              <a:rPr lang="en-US" sz="400" b="1">
                <a:solidFill>
                  <a:srgbClr val="4B7792"/>
                </a:solidFill>
                <a:latin typeface="Arial" panose="020B0604020202020204"/>
              </a:rPr>
              <a:t>OILFIELD SERVICE</a:t>
            </a:r>
            <a:endParaRPr lang="en-US" sz="400" b="1">
              <a:solidFill>
                <a:srgbClr val="4B7792"/>
              </a:solidFill>
              <a:latin typeface="Arial" panose="020B0604020202020204"/>
            </a:endParaRPr>
          </a:p>
        </p:txBody>
      </p:sp>
      <p:sp>
        <p:nvSpPr>
          <p:cNvPr id="10" name="矩形 9"/>
          <p:cNvSpPr/>
          <p:nvPr/>
        </p:nvSpPr>
        <p:spPr>
          <a:xfrm>
            <a:off x="2706624" y="9826752"/>
            <a:ext cx="1243584" cy="100584"/>
          </a:xfrm>
          <a:prstGeom prst="rect">
            <a:avLst/>
          </a:prstGeom>
          <a:solidFill>
            <a:srgbClr val="C63A37"/>
          </a:solidFill>
        </p:spPr>
        <p:txBody>
          <a:bodyPr wrap="none" lIns="0" tIns="0" rIns="0" bIns="0">
            <a:noAutofit/>
          </a:bodyPr>
          <a:p>
            <a:pPr indent="0" algn="just"/>
            <a:r>
              <a:rPr lang="en-US" sz="700">
                <a:solidFill>
                  <a:srgbClr val="FACBC5"/>
                </a:solidFill>
                <a:latin typeface="Times New Roman" panose="02020603050405020304"/>
              </a:rPr>
              <a:t>UNIVERSITY OF BERGEN</a:t>
            </a:r>
            <a:endParaRPr lang="en-US" sz="700">
              <a:solidFill>
                <a:srgbClr val="FACBC5"/>
              </a:solidFill>
              <a:latin typeface="Times New Roman" panose="02020603050405020304"/>
            </a:endParaRPr>
          </a:p>
        </p:txBody>
      </p:sp>
      <p:sp>
        <p:nvSpPr>
          <p:cNvPr id="11" name="矩形 10"/>
          <p:cNvSpPr/>
          <p:nvPr/>
        </p:nvSpPr>
        <p:spPr>
          <a:xfrm>
            <a:off x="4398264" y="9774936"/>
            <a:ext cx="2697480" cy="128016"/>
          </a:xfrm>
          <a:prstGeom prst="rect">
            <a:avLst/>
          </a:prstGeom>
          <a:solidFill>
            <a:srgbClr val="FFFFFF"/>
          </a:solidFill>
        </p:spPr>
        <p:txBody>
          <a:bodyPr wrap="none" lIns="0" tIns="0" rIns="0" bIns="0">
            <a:noAutofit/>
          </a:bodyPr>
          <a:p>
            <a:pPr indent="0"/>
            <a:r>
              <a:rPr lang="en-US" sz="800">
                <a:solidFill>
                  <a:srgbClr val="4B7792"/>
                </a:solidFill>
                <a:latin typeface="Arial" panose="020B0604020202020204"/>
              </a:rPr>
              <a:t>SYNERGY OILFIELD TECHNOLOGY SERVICE Co. Ltd.</a:t>
            </a:r>
            <a:endParaRPr lang="en-US" sz="800">
              <a:solidFill>
                <a:srgbClr val="4B7792"/>
              </a:solidFill>
              <a:latin typeface="Arial" panose="020B0604020202020204"/>
            </a:endParaRPr>
          </a:p>
        </p:txBody>
      </p:sp>
      <p:sp>
        <p:nvSpPr>
          <p:cNvPr id="12" name="矩形 11"/>
          <p:cNvSpPr/>
          <p:nvPr/>
        </p:nvSpPr>
        <p:spPr>
          <a:xfrm>
            <a:off x="5535168" y="10070592"/>
            <a:ext cx="1566672" cy="152400"/>
          </a:xfrm>
          <a:prstGeom prst="rect">
            <a:avLst/>
          </a:prstGeom>
          <a:solidFill>
            <a:srgbClr val="FFFFFF"/>
          </a:solidFill>
        </p:spPr>
        <p:txBody>
          <a:bodyPr wrap="none" lIns="0" tIns="0" rIns="0" bIns="0">
            <a:noAutofit/>
          </a:bodyPr>
          <a:p>
            <a:pPr indent="0"/>
            <a:r>
              <a:rPr lang="en-US" sz="800">
                <a:solidFill>
                  <a:srgbClr val="4B7792"/>
                </a:solidFill>
                <a:latin typeface="Arial" panose="020B0604020202020204"/>
                <a:hlinkClick r:id="rId3"/>
              </a:rPr>
              <a:t>http://www.synergy-service.cn</a:t>
            </a:r>
            <a:endParaRPr lang="en-US" sz="800">
              <a:solidFill>
                <a:srgbClr val="4B7792"/>
              </a:solidFill>
              <a:latin typeface="Arial" panose="020B0604020202020204"/>
              <a:hlinkClick r:id="rId3"/>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4514088" y="826008"/>
            <a:ext cx="2359152" cy="3843528"/>
          </a:xfrm>
          <a:prstGeom prst="rect">
            <a:avLst/>
          </a:prstGeom>
        </p:spPr>
      </p:pic>
      <p:pic>
        <p:nvPicPr>
          <p:cNvPr id="3" name="图片 2"/>
          <p:cNvPicPr>
            <a:picLocks noChangeAspect="1"/>
          </p:cNvPicPr>
          <p:nvPr/>
        </p:nvPicPr>
        <p:blipFill>
          <a:blip r:embed="rId2"/>
          <a:stretch>
            <a:fillRect/>
          </a:stretch>
        </p:blipFill>
        <p:spPr>
          <a:xfrm>
            <a:off x="188976" y="6693408"/>
            <a:ext cx="4675632" cy="1755648"/>
          </a:xfrm>
          <a:prstGeom prst="rect">
            <a:avLst/>
          </a:prstGeom>
        </p:spPr>
      </p:pic>
      <p:pic>
        <p:nvPicPr>
          <p:cNvPr id="4" name="图片 3"/>
          <p:cNvPicPr>
            <a:picLocks noChangeAspect="1"/>
          </p:cNvPicPr>
          <p:nvPr/>
        </p:nvPicPr>
        <p:blipFill>
          <a:blip r:embed="rId3"/>
          <a:stretch>
            <a:fillRect/>
          </a:stretch>
        </p:blipFill>
        <p:spPr>
          <a:xfrm>
            <a:off x="4983480" y="6708648"/>
            <a:ext cx="2359152" cy="1712976"/>
          </a:xfrm>
          <a:prstGeom prst="rect">
            <a:avLst/>
          </a:prstGeom>
        </p:spPr>
      </p:pic>
      <p:pic>
        <p:nvPicPr>
          <p:cNvPr id="5" name="图片 4"/>
          <p:cNvPicPr>
            <a:picLocks noChangeAspect="1"/>
          </p:cNvPicPr>
          <p:nvPr/>
        </p:nvPicPr>
        <p:blipFill>
          <a:blip r:embed="rId4"/>
          <a:stretch>
            <a:fillRect/>
          </a:stretch>
        </p:blipFill>
        <p:spPr>
          <a:xfrm>
            <a:off x="783336" y="9604248"/>
            <a:ext cx="399288" cy="490728"/>
          </a:xfrm>
          <a:prstGeom prst="rect">
            <a:avLst/>
          </a:prstGeom>
        </p:spPr>
      </p:pic>
      <p:pic>
        <p:nvPicPr>
          <p:cNvPr id="6" name="图片 5"/>
          <p:cNvPicPr>
            <a:picLocks noChangeAspect="1"/>
          </p:cNvPicPr>
          <p:nvPr/>
        </p:nvPicPr>
        <p:blipFill>
          <a:blip r:embed="rId5"/>
          <a:stretch>
            <a:fillRect/>
          </a:stretch>
        </p:blipFill>
        <p:spPr>
          <a:xfrm>
            <a:off x="2316480" y="9677400"/>
            <a:ext cx="332232" cy="356616"/>
          </a:xfrm>
          <a:prstGeom prst="rect">
            <a:avLst/>
          </a:prstGeom>
        </p:spPr>
      </p:pic>
      <p:sp>
        <p:nvSpPr>
          <p:cNvPr id="7" name="矩形 6"/>
          <p:cNvSpPr/>
          <p:nvPr/>
        </p:nvSpPr>
        <p:spPr>
          <a:xfrm>
            <a:off x="530352" y="737616"/>
            <a:ext cx="3672840" cy="3727704"/>
          </a:xfrm>
          <a:prstGeom prst="rect">
            <a:avLst/>
          </a:prstGeom>
          <a:solidFill>
            <a:srgbClr val="FFFFFF"/>
          </a:solidFill>
        </p:spPr>
        <p:txBody>
          <a:bodyPr lIns="0" tIns="0" rIns="0" bIns="0">
            <a:noAutofit/>
          </a:bodyPr>
          <a:p>
            <a:pPr indent="0" algn="just">
              <a:spcAft>
                <a:spcPts val="980"/>
              </a:spcAft>
            </a:pPr>
            <a:r>
              <a:rPr lang="en-US" sz="1000" u="sng">
                <a:solidFill>
                  <a:srgbClr val="8D1720"/>
                </a:solidFill>
                <a:latin typeface="Arial" panose="020B0604020202020204"/>
              </a:rPr>
              <a:t>DF.S</a:t>
            </a:r>
            <a:r>
              <a:rPr lang="en-US" sz="1000">
                <a:solidFill>
                  <a:srgbClr val="8D1720"/>
                </a:solidFill>
                <a:latin typeface="Arial" panose="020B0604020202020204"/>
              </a:rPr>
              <a:t>™Case Study in Southern Shale China</a:t>
            </a:r>
            <a:endParaRPr lang="en-US" sz="1000">
              <a:solidFill>
                <a:srgbClr val="8D1720"/>
              </a:solidFill>
              <a:latin typeface="Arial" panose="020B0604020202020204"/>
            </a:endParaRPr>
          </a:p>
          <a:p>
            <a:pPr indent="0">
              <a:lnSpc>
                <a:spcPct val="212000"/>
              </a:lnSpc>
            </a:pPr>
            <a:r>
              <a:rPr lang="en-US" sz="800">
                <a:solidFill>
                  <a:srgbClr val="292929"/>
                </a:solidFill>
                <a:latin typeface="Arial" panose="020B0604020202020204"/>
              </a:rPr>
              <a:t>On the basis of laboratory experiments, </a:t>
            </a:r>
            <a:r>
              <a:rPr lang="en-US" sz="800">
                <a:latin typeface="Arial" panose="020B0604020202020204"/>
              </a:rPr>
              <a:t>a </a:t>
            </a:r>
            <a:r>
              <a:rPr lang="en-US" sz="800">
                <a:solidFill>
                  <a:srgbClr val="292929"/>
                </a:solidFill>
                <a:latin typeface="Arial" panose="020B0604020202020204"/>
              </a:rPr>
              <a:t>prototype suitable for this shale </a:t>
            </a:r>
            <a:r>
              <a:rPr lang="en-US" sz="800">
                <a:latin typeface="Arial" panose="020B0604020202020204"/>
              </a:rPr>
              <a:t>gas field </a:t>
            </a:r>
            <a:r>
              <a:rPr lang="en-US" sz="800">
                <a:solidFill>
                  <a:srgbClr val="292929"/>
                </a:solidFill>
                <a:latin typeface="Arial" panose="020B0604020202020204"/>
              </a:rPr>
              <a:t>was customized in 2021, </a:t>
            </a:r>
            <a:r>
              <a:rPr lang="en-US" sz="800">
                <a:latin typeface="Arial" panose="020B0604020202020204"/>
              </a:rPr>
              <a:t>and </a:t>
            </a:r>
            <a:r>
              <a:rPr lang="en-US" sz="800">
                <a:solidFill>
                  <a:srgbClr val="292929"/>
                </a:solidFill>
                <a:latin typeface="Arial" panose="020B0604020202020204"/>
              </a:rPr>
              <a:t>the XXXX platform with high gas production, large liquid production and poor antifoaming effect (the ratio of foaming agent to antifoaming agent reached 1:3) was selected for field tests, and the field adaptability of this technology was studied.</a:t>
            </a:r>
            <a:endParaRPr lang="en-US" sz="800">
              <a:solidFill>
                <a:srgbClr val="292929"/>
              </a:solidFill>
              <a:latin typeface="Arial" panose="020B0604020202020204"/>
            </a:endParaRPr>
          </a:p>
          <a:p>
            <a:pPr indent="0">
              <a:lnSpc>
                <a:spcPct val="212000"/>
              </a:lnSpc>
            </a:pPr>
            <a:r>
              <a:rPr lang="en-US" sz="800">
                <a:solidFill>
                  <a:srgbClr val="292929"/>
                </a:solidFill>
                <a:latin typeface="Arial" panose="020B0604020202020204"/>
              </a:rPr>
              <a:t>Field test by 4 months, foaming agent and foam agent proportion from previous </a:t>
            </a:r>
            <a:r>
              <a:rPr lang="en-US" sz="800">
                <a:latin typeface="Arial" panose="020B0604020202020204"/>
              </a:rPr>
              <a:t>1:3 </a:t>
            </a:r>
            <a:r>
              <a:rPr lang="en-US" sz="800">
                <a:solidFill>
                  <a:srgbClr val="292929"/>
                </a:solidFill>
                <a:latin typeface="Arial" panose="020B0604020202020204"/>
              </a:rPr>
              <a:t>adjustment to </a:t>
            </a:r>
            <a:r>
              <a:rPr lang="en-US" sz="800">
                <a:latin typeface="Arial" panose="020B0604020202020204"/>
              </a:rPr>
              <a:t>a </a:t>
            </a:r>
            <a:r>
              <a:rPr lang="en-US" sz="800">
                <a:solidFill>
                  <a:srgbClr val="292929"/>
                </a:solidFill>
                <a:latin typeface="Arial" panose="020B0604020202020204"/>
              </a:rPr>
              <a:t>1-0. 5, under the condition of not change the dosage of foaming agent, dosage of defoaming agent have fallen sharply, drainage system, compared to the amount of upfront with coalescing filter an increase of 100 kilograms, and liquid crystal without bubble, bubble elimination rate is greater than </a:t>
            </a:r>
            <a:r>
              <a:rPr lang="zh-CN" sz="800">
                <a:solidFill>
                  <a:srgbClr val="292929"/>
                </a:solidFill>
                <a:latin typeface="Arial" panose="020B0604020202020204"/>
                <a:ea typeface="Arial" panose="020B0604020202020204"/>
              </a:rPr>
              <a:t>99%, </a:t>
            </a:r>
            <a:r>
              <a:rPr lang="en-US" sz="800">
                <a:latin typeface="Arial" panose="020B0604020202020204"/>
              </a:rPr>
              <a:t>at </a:t>
            </a:r>
            <a:r>
              <a:rPr lang="en-US" sz="800">
                <a:solidFill>
                  <a:srgbClr val="292929"/>
                </a:solidFill>
                <a:latin typeface="Arial" panose="020B0604020202020204"/>
              </a:rPr>
              <a:t>the same time also can efficiently isolate nanoscale droplets. The effect of physical defoaming system is completely verified.</a:t>
            </a:r>
            <a:endParaRPr lang="en-US" sz="800">
              <a:solidFill>
                <a:srgbClr val="292929"/>
              </a:solidFill>
              <a:latin typeface="Arial" panose="020B0604020202020204"/>
            </a:endParaRPr>
          </a:p>
        </p:txBody>
      </p:sp>
      <p:sp>
        <p:nvSpPr>
          <p:cNvPr id="8" name="矩形 7"/>
          <p:cNvSpPr/>
          <p:nvPr/>
        </p:nvSpPr>
        <p:spPr>
          <a:xfrm>
            <a:off x="539496" y="4861560"/>
            <a:ext cx="6227064" cy="1499616"/>
          </a:xfrm>
          <a:prstGeom prst="rect">
            <a:avLst/>
          </a:prstGeom>
          <a:solidFill>
            <a:srgbClr val="FFFFFF"/>
          </a:solidFill>
        </p:spPr>
        <p:txBody>
          <a:bodyPr lIns="0" tIns="0" rIns="0" bIns="0">
            <a:noAutofit/>
          </a:bodyPr>
          <a:p>
            <a:pPr indent="0" algn="just">
              <a:spcAft>
                <a:spcPts val="980"/>
              </a:spcAft>
            </a:pPr>
            <a:r>
              <a:rPr lang="en-US" sz="1000" u="sng">
                <a:solidFill>
                  <a:srgbClr val="8D1720"/>
                </a:solidFill>
                <a:latin typeface="Arial" panose="020B0604020202020204"/>
              </a:rPr>
              <a:t>DF.S</a:t>
            </a:r>
            <a:r>
              <a:rPr lang="en-US" sz="1000">
                <a:solidFill>
                  <a:srgbClr val="8D1720"/>
                </a:solidFill>
                <a:latin typeface="Arial" panose="020B0604020202020204"/>
              </a:rPr>
              <a:t>™ Case Study in Southern Shale China</a:t>
            </a:r>
            <a:endParaRPr lang="en-US" sz="1000">
              <a:solidFill>
                <a:srgbClr val="8D1720"/>
              </a:solidFill>
              <a:latin typeface="Arial" panose="020B0604020202020204"/>
            </a:endParaRPr>
          </a:p>
          <a:p>
            <a:pPr indent="0">
              <a:lnSpc>
                <a:spcPct val="214000"/>
              </a:lnSpc>
            </a:pPr>
            <a:r>
              <a:rPr lang="en-US" sz="800">
                <a:solidFill>
                  <a:srgbClr val="292929"/>
                </a:solidFill>
                <a:latin typeface="Arial" panose="020B0604020202020204"/>
              </a:rPr>
              <a:t>Three groups of comparison experiments, the liquid separated from the physical defoaming system and its color:</a:t>
            </a:r>
            <a:endParaRPr lang="en-US" sz="800">
              <a:solidFill>
                <a:srgbClr val="292929"/>
              </a:solidFill>
              <a:latin typeface="Arial" panose="020B0604020202020204"/>
            </a:endParaRPr>
          </a:p>
          <a:p>
            <a:pPr indent="0">
              <a:lnSpc>
                <a:spcPct val="214000"/>
              </a:lnSpc>
            </a:pPr>
            <a:r>
              <a:rPr lang="en-US" sz="800">
                <a:solidFill>
                  <a:srgbClr val="292929"/>
                </a:solidFill>
                <a:latin typeface="Arial" panose="020B0604020202020204"/>
              </a:rPr>
              <a:t>1.   The container on the right of the physical defoaming system separates more liquid than the liquid on the left;</a:t>
            </a:r>
            <a:endParaRPr lang="en-US" sz="800">
              <a:solidFill>
                <a:srgbClr val="292929"/>
              </a:solidFill>
              <a:latin typeface="Arial" panose="020B0604020202020204"/>
            </a:endParaRPr>
          </a:p>
          <a:p>
            <a:pPr indent="0">
              <a:lnSpc>
                <a:spcPct val="214000"/>
              </a:lnSpc>
            </a:pPr>
            <a:r>
              <a:rPr lang="en-US" sz="800">
                <a:solidFill>
                  <a:srgbClr val="292929"/>
                </a:solidFill>
                <a:latin typeface="Arial" panose="020B0604020202020204"/>
              </a:rPr>
              <a:t>2.   The right side is more cloudy, indicating that the right side of the centrifugal foaming and separation effect is good;</a:t>
            </a:r>
            <a:endParaRPr lang="en-US" sz="800">
              <a:solidFill>
                <a:srgbClr val="292929"/>
              </a:solidFill>
              <a:latin typeface="Arial" panose="020B0604020202020204"/>
            </a:endParaRPr>
          </a:p>
          <a:p>
            <a:pPr marL="227965" indent="-342900">
              <a:lnSpc>
                <a:spcPct val="214000"/>
              </a:lnSpc>
            </a:pPr>
            <a:r>
              <a:rPr lang="en-US" sz="800">
                <a:solidFill>
                  <a:srgbClr val="292929"/>
                </a:solidFill>
                <a:latin typeface="Arial" panose="020B0604020202020204"/>
              </a:rPr>
              <a:t>3.   The physical defoaming system can also capture nano-level fog droplets well in the defogger of the th rough-type separator.</a:t>
            </a:r>
            <a:endParaRPr lang="en-US" sz="800">
              <a:solidFill>
                <a:srgbClr val="292929"/>
              </a:solidFill>
              <a:latin typeface="Arial" panose="020B0604020202020204"/>
            </a:endParaRPr>
          </a:p>
        </p:txBody>
      </p:sp>
      <p:sp>
        <p:nvSpPr>
          <p:cNvPr id="9" name="矩形 8"/>
          <p:cNvSpPr/>
          <p:nvPr/>
        </p:nvSpPr>
        <p:spPr>
          <a:xfrm>
            <a:off x="1078992" y="8659368"/>
            <a:ext cx="591312" cy="149352"/>
          </a:xfrm>
          <a:prstGeom prst="rect">
            <a:avLst/>
          </a:prstGeom>
          <a:solidFill>
            <a:srgbClr val="FFFFFF"/>
          </a:solidFill>
        </p:spPr>
        <p:txBody>
          <a:bodyPr wrap="none" lIns="0" tIns="0" rIns="0" bIns="0">
            <a:noAutofit/>
          </a:bodyPr>
          <a:p>
            <a:pPr indent="0"/>
            <a:r>
              <a:rPr lang="en-US" sz="850" b="1">
                <a:solidFill>
                  <a:srgbClr val="595959"/>
                </a:solidFill>
                <a:latin typeface="Arial" panose="020B0604020202020204"/>
              </a:rPr>
              <a:t>1</a:t>
            </a:r>
            <a:r>
              <a:rPr lang="en-US" sz="850" b="1" baseline="30000">
                <a:solidFill>
                  <a:srgbClr val="595959"/>
                </a:solidFill>
                <a:latin typeface="Arial" panose="020B0604020202020204"/>
              </a:rPr>
              <a:t>st</a:t>
            </a:r>
            <a:r>
              <a:rPr lang="en-US" sz="850" b="1">
                <a:solidFill>
                  <a:srgbClr val="595959"/>
                </a:solidFill>
                <a:latin typeface="Arial" panose="020B0604020202020204"/>
              </a:rPr>
              <a:t> Sample</a:t>
            </a:r>
            <a:endParaRPr lang="en-US" sz="850" b="1">
              <a:solidFill>
                <a:srgbClr val="595959"/>
              </a:solidFill>
              <a:latin typeface="Arial" panose="020B0604020202020204"/>
            </a:endParaRPr>
          </a:p>
        </p:txBody>
      </p:sp>
      <p:sp>
        <p:nvSpPr>
          <p:cNvPr id="10" name="矩形 9"/>
          <p:cNvSpPr/>
          <p:nvPr/>
        </p:nvSpPr>
        <p:spPr>
          <a:xfrm>
            <a:off x="3560064" y="8671560"/>
            <a:ext cx="609600" cy="152400"/>
          </a:xfrm>
          <a:prstGeom prst="rect">
            <a:avLst/>
          </a:prstGeom>
          <a:solidFill>
            <a:srgbClr val="FFFFFF"/>
          </a:solidFill>
        </p:spPr>
        <p:txBody>
          <a:bodyPr wrap="none" lIns="0" tIns="0" rIns="0" bIns="0">
            <a:noAutofit/>
          </a:bodyPr>
          <a:p>
            <a:pPr indent="0"/>
            <a:r>
              <a:rPr lang="en-US" sz="850" b="1">
                <a:solidFill>
                  <a:srgbClr val="595959"/>
                </a:solidFill>
                <a:latin typeface="Arial" panose="020B0604020202020204"/>
              </a:rPr>
              <a:t>2</a:t>
            </a:r>
            <a:r>
              <a:rPr lang="en-US" sz="850" b="1" baseline="30000">
                <a:solidFill>
                  <a:srgbClr val="595959"/>
                </a:solidFill>
                <a:latin typeface="Arial" panose="020B0604020202020204"/>
              </a:rPr>
              <a:t>nd</a:t>
            </a:r>
            <a:r>
              <a:rPr lang="en-US" sz="850" b="1">
                <a:solidFill>
                  <a:srgbClr val="595959"/>
                </a:solidFill>
                <a:latin typeface="Arial" panose="020B0604020202020204"/>
              </a:rPr>
              <a:t> Sample</a:t>
            </a:r>
            <a:endParaRPr lang="en-US" sz="850" b="1">
              <a:solidFill>
                <a:srgbClr val="595959"/>
              </a:solidFill>
              <a:latin typeface="Arial" panose="020B0604020202020204"/>
            </a:endParaRPr>
          </a:p>
        </p:txBody>
      </p:sp>
      <p:sp>
        <p:nvSpPr>
          <p:cNvPr id="11" name="矩形 10"/>
          <p:cNvSpPr/>
          <p:nvPr/>
        </p:nvSpPr>
        <p:spPr>
          <a:xfrm>
            <a:off x="5888736" y="8662416"/>
            <a:ext cx="603504" cy="155448"/>
          </a:xfrm>
          <a:prstGeom prst="rect">
            <a:avLst/>
          </a:prstGeom>
          <a:solidFill>
            <a:srgbClr val="FFFFFF"/>
          </a:solidFill>
        </p:spPr>
        <p:txBody>
          <a:bodyPr wrap="none" lIns="0" tIns="0" rIns="0" bIns="0">
            <a:noAutofit/>
          </a:bodyPr>
          <a:p>
            <a:pPr indent="0"/>
            <a:r>
              <a:rPr lang="en-US" sz="850" b="1">
                <a:solidFill>
                  <a:srgbClr val="595959"/>
                </a:solidFill>
                <a:latin typeface="Arial" panose="020B0604020202020204"/>
              </a:rPr>
              <a:t>3</a:t>
            </a:r>
            <a:r>
              <a:rPr lang="en-US" sz="850" b="1" baseline="30000">
                <a:solidFill>
                  <a:srgbClr val="595959"/>
                </a:solidFill>
                <a:latin typeface="Arial" panose="020B0604020202020204"/>
              </a:rPr>
              <a:t>th</a:t>
            </a:r>
            <a:r>
              <a:rPr lang="en-US" sz="850" b="1">
                <a:solidFill>
                  <a:srgbClr val="595959"/>
                </a:solidFill>
                <a:latin typeface="Arial" panose="020B0604020202020204"/>
              </a:rPr>
              <a:t> Sample</a:t>
            </a:r>
            <a:endParaRPr lang="en-US" sz="850" b="1">
              <a:solidFill>
                <a:srgbClr val="595959"/>
              </a:solidFill>
              <a:latin typeface="Arial" panose="020B0604020202020204"/>
            </a:endParaRPr>
          </a:p>
        </p:txBody>
      </p:sp>
      <p:sp>
        <p:nvSpPr>
          <p:cNvPr id="12" name="矩形 11"/>
          <p:cNvSpPr/>
          <p:nvPr/>
        </p:nvSpPr>
        <p:spPr>
          <a:xfrm>
            <a:off x="1185672" y="9805416"/>
            <a:ext cx="694944" cy="176784"/>
          </a:xfrm>
          <a:prstGeom prst="rect">
            <a:avLst/>
          </a:prstGeom>
          <a:solidFill>
            <a:srgbClr val="FFFFFF"/>
          </a:solidFill>
        </p:spPr>
        <p:txBody>
          <a:bodyPr lIns="0" tIns="0" rIns="0" bIns="0">
            <a:noAutofit/>
          </a:bodyPr>
          <a:p>
            <a:pPr indent="0" algn="ctr"/>
            <a:r>
              <a:rPr lang="en-US" sz="600" b="1">
                <a:solidFill>
                  <a:srgbClr val="7FB7D2"/>
                </a:solidFill>
                <a:latin typeface="Arial" panose="020B0604020202020204"/>
              </a:rPr>
              <a:t>SYNERGY</a:t>
            </a:r>
            <a:endParaRPr lang="en-US" sz="600" b="1">
              <a:solidFill>
                <a:srgbClr val="7FB7D2"/>
              </a:solidFill>
              <a:latin typeface="Arial" panose="020B0604020202020204"/>
            </a:endParaRPr>
          </a:p>
          <a:p>
            <a:pPr indent="0"/>
            <a:r>
              <a:rPr lang="en-US" sz="400" b="1">
                <a:solidFill>
                  <a:srgbClr val="4B7792"/>
                </a:solidFill>
                <a:latin typeface="Arial" panose="020B0604020202020204"/>
              </a:rPr>
              <a:t>OILFIELD SERVICE</a:t>
            </a:r>
            <a:endParaRPr lang="en-US" sz="400" b="1">
              <a:solidFill>
                <a:srgbClr val="4B7792"/>
              </a:solidFill>
              <a:latin typeface="Arial" panose="020B0604020202020204"/>
            </a:endParaRPr>
          </a:p>
        </p:txBody>
      </p:sp>
      <p:sp>
        <p:nvSpPr>
          <p:cNvPr id="13" name="矩形 12"/>
          <p:cNvSpPr/>
          <p:nvPr/>
        </p:nvSpPr>
        <p:spPr>
          <a:xfrm>
            <a:off x="2694432" y="9802368"/>
            <a:ext cx="1267968" cy="97536"/>
          </a:xfrm>
          <a:prstGeom prst="rect">
            <a:avLst/>
          </a:prstGeom>
          <a:solidFill>
            <a:srgbClr val="C73A38"/>
          </a:solidFill>
        </p:spPr>
        <p:txBody>
          <a:bodyPr wrap="none" lIns="0" tIns="0" rIns="0" bIns="0">
            <a:noAutofit/>
          </a:bodyPr>
          <a:p>
            <a:pPr indent="0"/>
            <a:r>
              <a:rPr lang="en-US" sz="700">
                <a:solidFill>
                  <a:srgbClr val="FACBC5"/>
                </a:solidFill>
                <a:latin typeface="Times New Roman" panose="02020603050405020304"/>
              </a:rPr>
              <a:t>UNIVERSITY OF BERGEN</a:t>
            </a:r>
            <a:endParaRPr lang="en-US" sz="700">
              <a:solidFill>
                <a:srgbClr val="FACBC5"/>
              </a:solidFill>
              <a:latin typeface="Times New Roman" panose="02020603050405020304"/>
            </a:endParaRPr>
          </a:p>
        </p:txBody>
      </p:sp>
      <p:sp>
        <p:nvSpPr>
          <p:cNvPr id="14" name="矩形 13"/>
          <p:cNvSpPr/>
          <p:nvPr/>
        </p:nvSpPr>
        <p:spPr>
          <a:xfrm>
            <a:off x="4404360" y="9750552"/>
            <a:ext cx="2706624" cy="109728"/>
          </a:xfrm>
          <a:prstGeom prst="rect">
            <a:avLst/>
          </a:prstGeom>
          <a:solidFill>
            <a:srgbClr val="FFFFFF"/>
          </a:solidFill>
        </p:spPr>
        <p:txBody>
          <a:bodyPr wrap="none" lIns="0" tIns="0" rIns="0" bIns="0">
            <a:noAutofit/>
          </a:bodyPr>
          <a:p>
            <a:pPr indent="0"/>
            <a:r>
              <a:rPr lang="en-US" sz="800">
                <a:solidFill>
                  <a:srgbClr val="4B7792"/>
                </a:solidFill>
                <a:latin typeface="Arial" panose="020B0604020202020204"/>
              </a:rPr>
              <a:t>SYNERGY OILFIELD TECHNOLOGY SERVICE Co. Ltd.</a:t>
            </a:r>
            <a:endParaRPr lang="en-US" sz="800">
              <a:solidFill>
                <a:srgbClr val="4B7792"/>
              </a:solidFill>
              <a:latin typeface="Arial" panose="020B0604020202020204"/>
            </a:endParaRPr>
          </a:p>
        </p:txBody>
      </p:sp>
      <p:sp>
        <p:nvSpPr>
          <p:cNvPr id="15" name="矩形 14"/>
          <p:cNvSpPr/>
          <p:nvPr/>
        </p:nvSpPr>
        <p:spPr>
          <a:xfrm>
            <a:off x="4404360" y="10058400"/>
            <a:ext cx="2706624" cy="140208"/>
          </a:xfrm>
          <a:prstGeom prst="rect">
            <a:avLst/>
          </a:prstGeom>
          <a:solidFill>
            <a:srgbClr val="FFFFFF"/>
          </a:solidFill>
        </p:spPr>
        <p:txBody>
          <a:bodyPr wrap="none" lIns="0" tIns="0" rIns="0" bIns="0">
            <a:noAutofit/>
          </a:bodyPr>
          <a:p>
            <a:pPr indent="0" algn="r"/>
            <a:r>
              <a:rPr lang="en-US" sz="800">
                <a:solidFill>
                  <a:srgbClr val="4B7792"/>
                </a:solidFill>
                <a:latin typeface="Arial" panose="020B0604020202020204"/>
              </a:rPr>
              <a:t>htt p</a:t>
            </a:r>
            <a:r>
              <a:rPr lang="zh-TW" sz="800">
                <a:solidFill>
                  <a:srgbClr val="4B7792"/>
                </a:solidFill>
                <a:latin typeface="Arial" panose="020B0604020202020204"/>
                <a:ea typeface="Arial" panose="020B0604020202020204"/>
              </a:rPr>
              <a:t>:</a:t>
            </a:r>
            <a:r>
              <a:rPr lang="en-US" sz="800">
                <a:solidFill>
                  <a:srgbClr val="4B7792"/>
                </a:solidFill>
                <a:latin typeface="Arial" panose="020B0604020202020204"/>
              </a:rPr>
              <a:t>//www. synergy-</a:t>
            </a:r>
            <a:r>
              <a:rPr lang="en-US" sz="800">
                <a:solidFill>
                  <a:srgbClr val="4B7792"/>
                </a:solidFill>
                <a:latin typeface="Arial" panose="020B0604020202020204"/>
              </a:rPr>
              <a:t>service.cn</a:t>
            </a:r>
            <a:endParaRPr lang="en-US" sz="800">
              <a:solidFill>
                <a:srgbClr val="4B7792"/>
              </a:solidFill>
              <a:latin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1557528" y="8705088"/>
            <a:ext cx="509016" cy="618744"/>
          </a:xfrm>
          <a:prstGeom prst="rect">
            <a:avLst/>
          </a:prstGeom>
        </p:spPr>
      </p:pic>
      <p:pic>
        <p:nvPicPr>
          <p:cNvPr id="3" name="图片 2"/>
          <p:cNvPicPr>
            <a:picLocks noChangeAspect="1"/>
          </p:cNvPicPr>
          <p:nvPr/>
        </p:nvPicPr>
        <p:blipFill>
          <a:blip r:embed="rId2"/>
          <a:stretch>
            <a:fillRect/>
          </a:stretch>
        </p:blipFill>
        <p:spPr>
          <a:xfrm>
            <a:off x="3886200" y="8811768"/>
            <a:ext cx="384048" cy="414528"/>
          </a:xfrm>
          <a:prstGeom prst="rect">
            <a:avLst/>
          </a:prstGeom>
        </p:spPr>
      </p:pic>
      <p:sp>
        <p:nvSpPr>
          <p:cNvPr id="4" name="矩形 3"/>
          <p:cNvSpPr/>
          <p:nvPr/>
        </p:nvSpPr>
        <p:spPr>
          <a:xfrm>
            <a:off x="1325880" y="2572512"/>
            <a:ext cx="4572000" cy="198120"/>
          </a:xfrm>
          <a:prstGeom prst="rect">
            <a:avLst/>
          </a:prstGeom>
          <a:solidFill>
            <a:srgbClr val="FFFFFF"/>
          </a:solidFill>
        </p:spPr>
        <p:txBody>
          <a:bodyPr wrap="none" lIns="0" tIns="0" rIns="0" bIns="0">
            <a:noAutofit/>
          </a:bodyPr>
          <a:p>
            <a:pPr indent="0"/>
            <a:r>
              <a:rPr lang="en-US" sz="1600" b="1">
                <a:solidFill>
                  <a:srgbClr val="8D1720"/>
                </a:solidFill>
                <a:latin typeface="Arial" panose="020B0604020202020204"/>
              </a:rPr>
              <a:t>DON'T JUST DEVELOP YOUR WELL DF.S™ IT.</a:t>
            </a:r>
            <a:endParaRPr lang="en-US" sz="1600" b="1">
              <a:solidFill>
                <a:srgbClr val="8D1720"/>
              </a:solidFill>
              <a:latin typeface="Arial" panose="020B0604020202020204"/>
            </a:endParaRPr>
          </a:p>
        </p:txBody>
      </p:sp>
      <p:sp>
        <p:nvSpPr>
          <p:cNvPr id="5" name="矩形 4"/>
          <p:cNvSpPr/>
          <p:nvPr/>
        </p:nvSpPr>
        <p:spPr>
          <a:xfrm>
            <a:off x="1325880" y="3294888"/>
            <a:ext cx="4861560" cy="2115312"/>
          </a:xfrm>
          <a:prstGeom prst="rect">
            <a:avLst/>
          </a:prstGeom>
          <a:solidFill>
            <a:srgbClr val="FFFFFF"/>
          </a:solidFill>
        </p:spPr>
        <p:txBody>
          <a:bodyPr lIns="0" tIns="0" rIns="0" bIns="0">
            <a:noAutofit/>
          </a:bodyPr>
          <a:p>
            <a:pPr indent="0">
              <a:lnSpc>
                <a:spcPct val="288000"/>
              </a:lnSpc>
              <a:spcAft>
                <a:spcPts val="2170"/>
              </a:spcAft>
            </a:pPr>
            <a:r>
              <a:rPr lang="en-US" sz="950" b="1">
                <a:solidFill>
                  <a:srgbClr val="8D1720"/>
                </a:solidFill>
                <a:latin typeface="Arial" panose="020B0604020202020204"/>
              </a:rPr>
              <a:t>FOR MORE ON THE </a:t>
            </a:r>
            <a:r>
              <a:rPr lang="en-US" sz="950" b="1" u="sng">
                <a:solidFill>
                  <a:srgbClr val="8D1720"/>
                </a:solidFill>
                <a:latin typeface="Arial" panose="020B0604020202020204"/>
              </a:rPr>
              <a:t>DF.S</a:t>
            </a:r>
            <a:r>
              <a:rPr lang="en-US" sz="950" b="1">
                <a:solidFill>
                  <a:srgbClr val="8D1720"/>
                </a:solidFill>
                <a:latin typeface="Arial" panose="020B0604020202020204"/>
              </a:rPr>
              <a:t>™ SYSTEM, OR OTHER INFO, PLEASE CONTACT WITH SYNERGY OILFIELD TECHNOLOGY SERVICE Co. Ltd.</a:t>
            </a:r>
            <a:endParaRPr lang="en-US" sz="950" b="1">
              <a:solidFill>
                <a:srgbClr val="8D1720"/>
              </a:solidFill>
              <a:latin typeface="Arial" panose="020B0604020202020204"/>
            </a:endParaRPr>
          </a:p>
          <a:p>
            <a:pPr indent="0">
              <a:lnSpc>
                <a:spcPct val="288000"/>
              </a:lnSpc>
            </a:pPr>
            <a:r>
              <a:rPr lang="en-US" sz="950" b="1">
                <a:solidFill>
                  <a:srgbClr val="8D1720"/>
                </a:solidFill>
                <a:latin typeface="Arial" panose="020B0604020202020204"/>
              </a:rPr>
              <a:t>Keep In Touch:</a:t>
            </a:r>
            <a:endParaRPr lang="en-US" sz="950" b="1">
              <a:solidFill>
                <a:srgbClr val="8D1720"/>
              </a:solidFill>
              <a:latin typeface="Arial" panose="020B0604020202020204"/>
            </a:endParaRPr>
          </a:p>
          <a:p>
            <a:pPr indent="0">
              <a:lnSpc>
                <a:spcPct val="288000"/>
              </a:lnSpc>
            </a:pPr>
            <a:r>
              <a:rPr lang="en-US" sz="950" b="1">
                <a:solidFill>
                  <a:srgbClr val="8D1720"/>
                </a:solidFill>
                <a:latin typeface="Arial" panose="020B0604020202020204"/>
              </a:rPr>
              <a:t>Email: </a:t>
            </a:r>
            <a:r>
              <a:rPr lang="en-US" sz="950" b="1">
                <a:solidFill>
                  <a:srgbClr val="8D1720"/>
                </a:solidFill>
                <a:latin typeface="Arial" panose="020B0604020202020204"/>
              </a:rPr>
              <a:t>wujia@synergy-service.cn</a:t>
            </a:r>
            <a:endParaRPr lang="en-US" sz="950" b="1">
              <a:solidFill>
                <a:srgbClr val="8D1720"/>
              </a:solidFill>
              <a:latin typeface="Arial" panose="020B0604020202020204"/>
            </a:endParaRPr>
          </a:p>
          <a:p>
            <a:pPr indent="0">
              <a:lnSpc>
                <a:spcPct val="288000"/>
              </a:lnSpc>
            </a:pPr>
            <a:r>
              <a:rPr lang="en-US" sz="950" b="1">
                <a:solidFill>
                  <a:srgbClr val="8D1720"/>
                </a:solidFill>
                <a:latin typeface="Arial" panose="020B0604020202020204"/>
              </a:rPr>
              <a:t>Tel: 0086 18881776777</a:t>
            </a:r>
            <a:endParaRPr lang="en-US" sz="950" b="1">
              <a:solidFill>
                <a:srgbClr val="8D1720"/>
              </a:solidFill>
              <a:latin typeface="Arial" panose="020B0604020202020204"/>
            </a:endParaRPr>
          </a:p>
        </p:txBody>
      </p:sp>
      <p:sp>
        <p:nvSpPr>
          <p:cNvPr id="6" name="矩形 5"/>
          <p:cNvSpPr/>
          <p:nvPr/>
        </p:nvSpPr>
        <p:spPr>
          <a:xfrm>
            <a:off x="2090928" y="8958072"/>
            <a:ext cx="911352" cy="222504"/>
          </a:xfrm>
          <a:prstGeom prst="rect">
            <a:avLst/>
          </a:prstGeom>
          <a:solidFill>
            <a:srgbClr val="FFFFFF"/>
          </a:solidFill>
        </p:spPr>
        <p:txBody>
          <a:bodyPr lIns="0" tIns="0" rIns="0" bIns="0">
            <a:noAutofit/>
          </a:bodyPr>
          <a:p>
            <a:pPr indent="0" algn="ctr">
              <a:spcAft>
                <a:spcPts val="140"/>
              </a:spcAft>
            </a:pPr>
            <a:r>
              <a:rPr lang="en-US" sz="750" b="1">
                <a:solidFill>
                  <a:srgbClr val="7FB7D2"/>
                </a:solidFill>
                <a:latin typeface="Arial" panose="020B0604020202020204"/>
              </a:rPr>
              <a:t>SYNERGY</a:t>
            </a:r>
            <a:endParaRPr lang="en-US" sz="750" b="1">
              <a:solidFill>
                <a:srgbClr val="7FB7D2"/>
              </a:solidFill>
              <a:latin typeface="Arial" panose="020B0604020202020204"/>
            </a:endParaRPr>
          </a:p>
          <a:p>
            <a:pPr indent="0" algn="ctr"/>
            <a:r>
              <a:rPr lang="en-US" sz="500" b="1">
                <a:solidFill>
                  <a:srgbClr val="4B7792"/>
                </a:solidFill>
                <a:latin typeface="Arial" panose="020B0604020202020204"/>
              </a:rPr>
              <a:t>OILFIELD SERVICE</a:t>
            </a:r>
            <a:endParaRPr lang="en-US" sz="500" b="1">
              <a:solidFill>
                <a:srgbClr val="4B7792"/>
              </a:solidFill>
              <a:latin typeface="Arial" panose="020B0604020202020204"/>
            </a:endParaRPr>
          </a:p>
        </p:txBody>
      </p:sp>
      <p:sp>
        <p:nvSpPr>
          <p:cNvPr id="7" name="矩形 6"/>
          <p:cNvSpPr/>
          <p:nvPr/>
        </p:nvSpPr>
        <p:spPr>
          <a:xfrm>
            <a:off x="4328160" y="8958072"/>
            <a:ext cx="1481328" cy="109728"/>
          </a:xfrm>
          <a:prstGeom prst="rect">
            <a:avLst/>
          </a:prstGeom>
          <a:solidFill>
            <a:srgbClr val="C53B37"/>
          </a:solidFill>
        </p:spPr>
        <p:txBody>
          <a:bodyPr wrap="none" lIns="0" tIns="0" rIns="0" bIns="0">
            <a:noAutofit/>
          </a:bodyPr>
          <a:p>
            <a:pPr indent="0"/>
            <a:r>
              <a:rPr lang="en-US" sz="950">
                <a:solidFill>
                  <a:srgbClr val="FACBC5"/>
                </a:solidFill>
                <a:latin typeface="Times New Roman" panose="02020603050405020304"/>
              </a:rPr>
              <a:t>UNIVERSITY OF BERGEN</a:t>
            </a:r>
            <a:endParaRPr lang="en-US" sz="950">
              <a:solidFill>
                <a:srgbClr val="FACBC5"/>
              </a:solidFill>
              <a:latin typeface="Times New Roman" panose="02020603050405020304"/>
            </a:endParaRPr>
          </a:p>
        </p:txBody>
      </p:sp>
    </p:spTree>
  </p:cSld>
  <p:clrMapOvr>
    <a:overrideClrMapping bg1="lt1" tx1="dk1" bg2="lt2" tx2="dk2" accent1="accent1" accent2="accent2" accent3="accent3" accent4="accent4" accent5="accent5" accent6="accent6" hlink="hlink" folHlink="folHlink"/>
  </p:clrMapOvr>
</p:sld>
</file>

<file path=ppt/tags/tag1.xml><?xml version="1.0" encoding="utf-8"?>
<p:tagLst xmlns:p="http://schemas.openxmlformats.org/presentationml/2006/main">
  <p:tag name="COMMONDATA" val="eyJoZGlkIjoiOTk5NjUyNmI5MzAzNDM0MWNmNmMxMDEyMGQ4YmU2Nzc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4533</Words>
  <Application>WPS 演示</Application>
  <PresentationFormat/>
  <Paragraphs>96</Paragraphs>
  <Slides>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vt:i4>
      </vt:variant>
    </vt:vector>
  </HeadingPairs>
  <TitlesOfParts>
    <vt:vector size="13" baseType="lpstr">
      <vt:lpstr>Arial</vt:lpstr>
      <vt:lpstr>宋体</vt:lpstr>
      <vt:lpstr>Wingdings</vt:lpstr>
      <vt:lpstr>Arial</vt:lpstr>
      <vt:lpstr>Times New Roman</vt:lpstr>
      <vt:lpstr>微软雅黑</vt:lpstr>
      <vt:lpstr>Arial Unicode MS</vt:lpstr>
      <vt:lpstr>Calibri</vt:lpstr>
      <vt:lpstr>Office Theme</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13807612@qq.com</dc:creator>
  <cp:lastModifiedBy>圆圆</cp:lastModifiedBy>
  <cp:revision>1</cp:revision>
  <dcterms:created xsi:type="dcterms:W3CDTF">2023-09-14T06:01:32Z</dcterms:created>
  <dcterms:modified xsi:type="dcterms:W3CDTF">2023-09-14T06:01:32Z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F7BD8F4AEC8845D9905328C7B5F4CB71_12</vt:lpwstr>
  </property>
  <property fmtid="{D5CDD505-2E9C-101B-9397-08002B2CF9AE}" pid="3" name="KSOProductBuildVer">
    <vt:lpwstr>2052-12.1.0.15120</vt:lpwstr>
  </property>
</Properties>
</file>